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2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5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7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38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2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12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0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02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45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35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7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1723-B542-48A9-BA8E-D510D5D64647}" type="datetimeFigureOut">
              <a:rPr kumimoji="1" lang="ja-JP" altLang="en-US" smtClean="0"/>
              <a:t>2012/8/23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BCC6-A588-4493-9461-3B812D958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21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北東アジア非核兵器地帯条約構想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600" dirty="0" smtClean="0"/>
              <a:t>～その成立条件と可能性～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kumimoji="1" lang="en-US" altLang="ja-JP" dirty="0" smtClean="0"/>
              <a:t>A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Proposal for a Nuclear</a:t>
            </a:r>
            <a:r>
              <a:rPr lang="ja-JP" altLang="en-US" dirty="0" smtClean="0"/>
              <a:t> </a:t>
            </a:r>
            <a:r>
              <a:rPr lang="en-US" altLang="ja-JP" dirty="0" smtClean="0"/>
              <a:t>Weapons-Free</a:t>
            </a:r>
            <a:r>
              <a:rPr kumimoji="1" lang="en-US" altLang="ja-JP" dirty="0" smtClean="0"/>
              <a:t> Zone in Northeast Asia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25000" lnSpcReduction="20000"/>
          </a:bodyPr>
          <a:lstStyle/>
          <a:p>
            <a:endParaRPr kumimoji="1" lang="en-US" altLang="ja-JP" dirty="0" smtClean="0"/>
          </a:p>
          <a:p>
            <a:r>
              <a:rPr kumimoji="1" lang="ja-JP" altLang="en-US" sz="9600" b="1" dirty="0" smtClean="0"/>
              <a:t>金子熊夫</a:t>
            </a:r>
            <a:endParaRPr kumimoji="1" lang="en-US" altLang="ja-JP" sz="9600" b="1" dirty="0" smtClean="0"/>
          </a:p>
          <a:p>
            <a:r>
              <a:rPr lang="ja-JP" altLang="en-US" sz="9600" b="1" dirty="0"/>
              <a:t>エネルギー戦略</a:t>
            </a:r>
            <a:r>
              <a:rPr lang="ja-JP" altLang="en-US" sz="9600" b="1" dirty="0" smtClean="0"/>
              <a:t>研究会　会長</a:t>
            </a:r>
            <a:endParaRPr kumimoji="1" lang="en-US" altLang="ja-JP" sz="9600" b="1" dirty="0" smtClean="0"/>
          </a:p>
          <a:p>
            <a:endParaRPr lang="en-US" altLang="ja-JP" dirty="0"/>
          </a:p>
          <a:p>
            <a:r>
              <a:rPr kumimoji="1" lang="en-US" altLang="ja-JP" sz="11200" dirty="0" smtClean="0"/>
              <a:t>Prof. </a:t>
            </a:r>
            <a:r>
              <a:rPr kumimoji="1" lang="en-US" altLang="ja-JP" sz="11200" dirty="0" err="1" smtClean="0"/>
              <a:t>Kumao</a:t>
            </a:r>
            <a:r>
              <a:rPr kumimoji="1" lang="en-US" altLang="ja-JP" sz="11200" dirty="0" smtClean="0"/>
              <a:t> Kaneko</a:t>
            </a:r>
          </a:p>
          <a:p>
            <a:r>
              <a:rPr lang="en-US" altLang="ja-JP" sz="11200" dirty="0" smtClean="0"/>
              <a:t>President, </a:t>
            </a:r>
            <a:r>
              <a:rPr lang="en-US" altLang="ja-JP" sz="11200" dirty="0"/>
              <a:t>J</a:t>
            </a:r>
            <a:r>
              <a:rPr lang="en-US" altLang="ja-JP" sz="11200" dirty="0" smtClean="0"/>
              <a:t>apan Council on Energy &amp;  Security</a:t>
            </a:r>
            <a:endParaRPr lang="en-US" altLang="ja-JP" sz="11200" dirty="0"/>
          </a:p>
        </p:txBody>
      </p:sp>
    </p:spTree>
    <p:extLst>
      <p:ext uri="{BB962C8B-B14F-4D97-AF65-F5344CB8AC3E}">
        <p14:creationId xmlns:p14="http://schemas.microsoft.com/office/powerpoint/2010/main" val="1526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条約の骨子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Outline of the NEANWFZ Treaty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対象国：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非核兵器</a:t>
            </a:r>
            <a:r>
              <a:rPr lang="ja-JP" altLang="en-US" dirty="0" smtClean="0"/>
              <a:t>国</a:t>
            </a:r>
            <a:r>
              <a:rPr lang="ja-JP" altLang="en-US" dirty="0"/>
              <a:t>＝</a:t>
            </a:r>
            <a:r>
              <a:rPr lang="ja-JP" altLang="en-US" dirty="0" smtClean="0"/>
              <a:t>日本、韓国、北朝鮮、モンゴル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核兵器</a:t>
            </a:r>
            <a:r>
              <a:rPr kumimoji="1" lang="ja-JP" altLang="en-US" dirty="0" smtClean="0"/>
              <a:t>国＝中国、米国、ロシア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Participating countries</a:t>
            </a:r>
            <a:r>
              <a:rPr lang="en-US" altLang="ja-JP" dirty="0" smtClean="0"/>
              <a:t>:</a:t>
            </a:r>
          </a:p>
          <a:p>
            <a:pPr marL="0" indent="0">
              <a:buNone/>
            </a:pPr>
            <a:r>
              <a:rPr kumimoji="1" lang="en-US" altLang="ja-JP" dirty="0" smtClean="0"/>
              <a:t>    NNWS=J</a:t>
            </a:r>
            <a:r>
              <a:rPr lang="en-US" altLang="ja-JP" dirty="0" smtClean="0"/>
              <a:t>apan, </a:t>
            </a:r>
            <a:r>
              <a:rPr kumimoji="1" lang="en-US" altLang="ja-JP" dirty="0" smtClean="0"/>
              <a:t>ROK, DPRK, Mongolia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NWS= China, USA, Russia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6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新しい問題①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New problem</a:t>
            </a:r>
            <a:r>
              <a:rPr lang="ja-JP" altLang="en-US" dirty="0" smtClean="0"/>
              <a:t>－１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1 .  </a:t>
            </a:r>
            <a:r>
              <a:rPr lang="ja-JP" altLang="en-US" dirty="0" smtClean="0"/>
              <a:t>原子力規制委員会設置法と原子力基本法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～「我が国の安全保障に資する」の意味と影響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       </a:t>
            </a:r>
            <a:r>
              <a:rPr lang="en-US" altLang="ja-JP" sz="2800" dirty="0" smtClean="0"/>
              <a:t>(2012/06/20</a:t>
            </a:r>
            <a:r>
              <a:rPr lang="ja-JP" altLang="en-US" sz="2800" dirty="0" smtClean="0"/>
              <a:t>　　国会で可決・成立）</a:t>
            </a:r>
            <a:endParaRPr lang="en-US" altLang="ja-JP" sz="28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“</a:t>
            </a:r>
            <a:r>
              <a:rPr lang="en-US" altLang="ja-JP" dirty="0" smtClean="0"/>
              <a:t>National security</a:t>
            </a:r>
            <a:r>
              <a:rPr lang="ja-JP" altLang="en-US" dirty="0" smtClean="0"/>
              <a:t>”</a:t>
            </a:r>
            <a:r>
              <a:rPr lang="ja-JP" altLang="en-US" dirty="0"/>
              <a:t> </a:t>
            </a:r>
            <a:r>
              <a:rPr lang="en-US" altLang="ja-JP" dirty="0" smtClean="0"/>
              <a:t>is included in the new Law establishing the Nuclear Regulatory Commission</a:t>
            </a:r>
          </a:p>
          <a:p>
            <a:pPr marL="0" indent="0">
              <a:buNone/>
            </a:pPr>
            <a:r>
              <a:rPr kumimoji="1" lang="en-US" altLang="ja-JP" dirty="0" smtClean="0"/>
              <a:t>(June 20, 2012)  What does it mean?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39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b="1" dirty="0"/>
              <a:t>＜現行の原子力基本法＞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（基本方針）</a:t>
            </a:r>
            <a:br>
              <a:rPr lang="ja-JP" altLang="en-US" dirty="0"/>
            </a:br>
            <a:r>
              <a:rPr lang="ja-JP" altLang="en-US" dirty="0"/>
              <a:t>第２条　原子力の研究、開発及び利用は、平和の目的に限り、安全の確保を旨として、民主的な運営の下に、自主的にこれを行うものとし、その成果を公開し、進んで国際協力に資するものとする。</a:t>
            </a:r>
            <a:br>
              <a:rPr lang="ja-JP" altLang="en-US" dirty="0"/>
            </a:br>
            <a:endParaRPr lang="en-US" altLang="ja-JP" dirty="0" smtClean="0"/>
          </a:p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b="1" dirty="0"/>
              <a:t>＜今回の改正後の原子力基本法＞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（基本方針）</a:t>
            </a:r>
            <a:br>
              <a:rPr lang="ja-JP" altLang="en-US" dirty="0"/>
            </a:br>
            <a:r>
              <a:rPr lang="ja-JP" altLang="en-US" dirty="0"/>
              <a:t>第２条　</a:t>
            </a:r>
            <a:endParaRPr lang="en-US" altLang="ja-JP" dirty="0" smtClean="0"/>
          </a:p>
          <a:p>
            <a:r>
              <a:rPr lang="ja-JP" altLang="en-US" dirty="0" smtClean="0"/>
              <a:t>１　原子力</a:t>
            </a:r>
            <a:r>
              <a:rPr lang="ja-JP" altLang="en-US" dirty="0"/>
              <a:t>利用は、平和の目的に限り、安全の確保を旨として、民主的な運営の下に、自主的にこれを行うものとし、その成果を公開し、進んで国際協力に資するものとする。</a:t>
            </a:r>
            <a:br>
              <a:rPr lang="ja-JP" altLang="en-US" dirty="0"/>
            </a:br>
            <a:endParaRPr lang="en-US" altLang="ja-JP" dirty="0" smtClean="0"/>
          </a:p>
          <a:p>
            <a:r>
              <a:rPr lang="ja-JP" altLang="en-US" dirty="0" smtClean="0"/>
              <a:t>２</a:t>
            </a:r>
            <a:r>
              <a:rPr lang="ja-JP" altLang="en-US" dirty="0"/>
              <a:t>　前項の安全の確保については、確立された国際的な基準を踏まえ、国民の生命、健康及び財産の保護、環境の保全並びに</a:t>
            </a:r>
            <a:r>
              <a:rPr lang="ja-JP" altLang="en-US" sz="3400" b="1" u="sng" dirty="0"/>
              <a:t>我が国の安全保障</a:t>
            </a:r>
            <a:r>
              <a:rPr lang="ja-JP" altLang="en-US" sz="3400" b="1" u="sng"/>
              <a:t>に</a:t>
            </a:r>
            <a:r>
              <a:rPr lang="ja-JP" altLang="en-US" sz="3400" b="1" u="sng" smtClean="0"/>
              <a:t>資する</a:t>
            </a:r>
            <a:r>
              <a:rPr lang="ja-JP" altLang="en-US" dirty="0"/>
              <a:t>ことを目的として、行うものとする。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5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各国の反応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　 特に韓国、北朝鮮、中国</a:t>
            </a:r>
            <a:endParaRPr lang="en-US" altLang="ja-JP" dirty="0" smtClean="0"/>
          </a:p>
          <a:p>
            <a:r>
              <a:rPr lang="ja-JP" altLang="en-US" dirty="0" smtClean="0"/>
              <a:t>日本政府の説明</a:t>
            </a:r>
            <a:endParaRPr lang="en-US" altLang="ja-JP" dirty="0" smtClean="0"/>
          </a:p>
          <a:p>
            <a:r>
              <a:rPr lang="ja-JP" altLang="en-US" dirty="0" smtClean="0"/>
              <a:t>「潜在的核抑止力」？</a:t>
            </a:r>
            <a:endParaRPr lang="en-US" altLang="ja-JP" dirty="0" smtClean="0"/>
          </a:p>
          <a:p>
            <a:r>
              <a:rPr lang="ja-JP" altLang="en-US" dirty="0"/>
              <a:t>非核</a:t>
            </a:r>
            <a:r>
              <a:rPr lang="en-US" altLang="ja-JP" dirty="0"/>
              <a:t>3</a:t>
            </a:r>
            <a:r>
              <a:rPr lang="ja-JP" altLang="en-US" dirty="0" smtClean="0"/>
              <a:t>原則、「核の傘」？</a:t>
            </a:r>
            <a:endParaRPr lang="en-US" altLang="ja-JP" dirty="0" smtClean="0"/>
          </a:p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Reactions from neighboring countries,</a:t>
            </a:r>
            <a:br>
              <a:rPr lang="en-US" altLang="ja-JP" dirty="0"/>
            </a:br>
            <a:r>
              <a:rPr lang="ja-JP" altLang="en-US" dirty="0" smtClean="0"/>
              <a:t>　　　　</a:t>
            </a:r>
            <a:r>
              <a:rPr lang="en-US" altLang="ja-JP" dirty="0" smtClean="0"/>
              <a:t>especially ROK, DPRK, China</a:t>
            </a:r>
          </a:p>
          <a:p>
            <a:r>
              <a:rPr kumimoji="1" lang="en-US" altLang="ja-JP" dirty="0" smtClean="0"/>
              <a:t>Explanations by GOJ</a:t>
            </a:r>
          </a:p>
          <a:p>
            <a:r>
              <a:rPr lang="ja-JP" altLang="en-US" dirty="0" smtClean="0"/>
              <a:t>“</a:t>
            </a:r>
            <a:r>
              <a:rPr lang="en-US" altLang="ja-JP" dirty="0" smtClean="0"/>
              <a:t>Potential deterrent</a:t>
            </a:r>
            <a:r>
              <a:rPr lang="ja-JP" altLang="en-US" dirty="0" smtClean="0"/>
              <a:t>”</a:t>
            </a:r>
            <a:r>
              <a:rPr lang="en-US" altLang="ja-JP" dirty="0" smtClean="0"/>
              <a:t>?    </a:t>
            </a:r>
            <a:r>
              <a:rPr lang="en-US" altLang="ja-JP" dirty="0"/>
              <a:t>3 non-nuclear principles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96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新しい問題②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New problem </a:t>
            </a:r>
            <a:r>
              <a:rPr lang="ja-JP" altLang="en-US" dirty="0" smtClean="0"/>
              <a:t>－２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使用済み核燃料の再処理問題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韓米原子力協定改正交渉</a:t>
            </a:r>
            <a:r>
              <a:rPr lang="en-US" altLang="ja-JP" dirty="0" smtClean="0"/>
              <a:t>(2014</a:t>
            </a:r>
            <a:r>
              <a:rPr lang="ja-JP" altLang="en-US" dirty="0" smtClean="0"/>
              <a:t>年で満期）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日本の六ヶ所再処理工場と「もんじゅ」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Reprocessing of spent nuclear fuels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－</a:t>
            </a:r>
            <a:r>
              <a:rPr lang="en-US" altLang="ja-JP" dirty="0" smtClean="0"/>
              <a:t>ROK-US nuclear cooperation agreement 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(expiring in 2014)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－</a:t>
            </a:r>
            <a:r>
              <a:rPr lang="en-US" altLang="ja-JP" dirty="0" err="1" smtClean="0"/>
              <a:t>Rokkasho</a:t>
            </a:r>
            <a:r>
              <a:rPr lang="en-US" altLang="ja-JP" dirty="0" smtClean="0"/>
              <a:t> reprocessing plant and “</a:t>
            </a:r>
            <a:r>
              <a:rPr lang="en-US" altLang="ja-JP" dirty="0" err="1" smtClean="0"/>
              <a:t>Monju</a:t>
            </a:r>
            <a:r>
              <a:rPr lang="en-US" altLang="ja-JP" dirty="0" smtClean="0"/>
              <a:t>”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20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1216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新しい問題③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N</a:t>
            </a:r>
            <a:r>
              <a:rPr lang="en-US" altLang="ja-JP" dirty="0" smtClean="0"/>
              <a:t>ew problem -3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北朝鮮の動向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金正恩新体制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核実験？　六カ国協議？　米朝関係？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North Korea under new leadership 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Whither will DPRK go?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Its nuclear ambitions</a:t>
            </a:r>
          </a:p>
        </p:txBody>
      </p:sp>
    </p:spTree>
    <p:extLst>
      <p:ext uri="{BB962C8B-B14F-4D97-AF65-F5344CB8AC3E}">
        <p14:creationId xmlns:p14="http://schemas.microsoft.com/office/powerpoint/2010/main" val="23722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66</Words>
  <Application>Microsoft Office PowerPoint</Application>
  <PresentationFormat>画面に合わせる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北東アジア非核兵器地帯条約構想 ～その成立条件と可能性～ A Proposal for a Nuclear Weapons-Free Zone in Northeast Asia</vt:lpstr>
      <vt:lpstr>条約の骨子 Outline of the NEANWFZ Treaty</vt:lpstr>
      <vt:lpstr>新しい問題① New problem－１</vt:lpstr>
      <vt:lpstr>PowerPoint プレゼンテーション</vt:lpstr>
      <vt:lpstr> </vt:lpstr>
      <vt:lpstr>新しい問題② New problem －２</vt:lpstr>
      <vt:lpstr>新しい問題③ New problem 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北東アジア非核兵器地帯条約構想 ～その成立条件と可能性～ A Proposal for a Nuclear Weapons-Free Zone in Northeast Asia</dc:title>
  <dc:creator>kaneko</dc:creator>
  <cp:lastModifiedBy>kaneko</cp:lastModifiedBy>
  <cp:revision>9</cp:revision>
  <dcterms:created xsi:type="dcterms:W3CDTF">2012-08-18T18:31:31Z</dcterms:created>
  <dcterms:modified xsi:type="dcterms:W3CDTF">2012-08-23T04:03:20Z</dcterms:modified>
</cp:coreProperties>
</file>